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astingdienst.nl/wps/wcm/connect/bldcontentnl/belastingdienst/prive/inkomstenbelast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Belasting &amp; Wetgeving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1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nog </a:t>
            </a:r>
            <a:r>
              <a:rPr lang="en-US" dirty="0" err="1" smtClean="0"/>
              <a:t>bij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Bijdrage</a:t>
            </a:r>
            <a:r>
              <a:rPr lang="en-US" dirty="0"/>
              <a:t> </a:t>
            </a:r>
            <a:r>
              <a:rPr lang="en-US" dirty="0" err="1" smtClean="0"/>
              <a:t>Zorgverzekeringswet</a:t>
            </a:r>
            <a:endParaRPr lang="en-US" dirty="0" smtClean="0"/>
          </a:p>
          <a:p>
            <a:pPr lvl="1"/>
            <a:r>
              <a:rPr lang="en-US" dirty="0" err="1" smtClean="0"/>
              <a:t>Inkomensafhankelijk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Premies</a:t>
            </a:r>
            <a:endParaRPr lang="en-US" dirty="0"/>
          </a:p>
          <a:p>
            <a:pPr lvl="1"/>
            <a:r>
              <a:rPr lang="en-US" dirty="0" err="1"/>
              <a:t>volksverzekeringen</a:t>
            </a:r>
            <a:endParaRPr lang="en-US" dirty="0"/>
          </a:p>
          <a:p>
            <a:pPr lvl="2"/>
            <a:r>
              <a:rPr lang="en-US" dirty="0"/>
              <a:t>AOW, ANW, AWBZ</a:t>
            </a:r>
          </a:p>
          <a:p>
            <a:pPr lvl="1"/>
            <a:r>
              <a:rPr lang="en-US" dirty="0" err="1"/>
              <a:t>werknemersverzekeringen</a:t>
            </a:r>
            <a:endParaRPr lang="en-US" dirty="0"/>
          </a:p>
          <a:p>
            <a:pPr lvl="2"/>
            <a:r>
              <a:rPr lang="en-US" dirty="0"/>
              <a:t>WW, WAO, WIA, ZW</a:t>
            </a:r>
          </a:p>
          <a:p>
            <a:pPr lvl="2"/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loonslaven</a:t>
            </a:r>
            <a:endParaRPr lang="en-US" dirty="0"/>
          </a:p>
          <a:p>
            <a:pPr lvl="2"/>
            <a:r>
              <a:rPr lang="en-US" dirty="0" err="1"/>
              <a:t>ondernemers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apart </a:t>
            </a:r>
            <a:r>
              <a:rPr lang="en-US" dirty="0" err="1"/>
              <a:t>hiervoor</a:t>
            </a:r>
            <a:r>
              <a:rPr lang="en-US" dirty="0"/>
              <a:t> </a:t>
            </a:r>
            <a:r>
              <a:rPr lang="en-US" dirty="0" err="1"/>
              <a:t>verzekeren</a:t>
            </a:r>
            <a:endParaRPr lang="nl-NL" dirty="0"/>
          </a:p>
          <a:p>
            <a:endParaRPr lang="nl-NL" dirty="0"/>
          </a:p>
        </p:txBody>
      </p:sp>
      <p:sp>
        <p:nvSpPr>
          <p:cNvPr id="4" name="AutoShape 5" descr="Briefpapier"/>
          <p:cNvSpPr>
            <a:spLocks noChangeArrowheads="1"/>
          </p:cNvSpPr>
          <p:nvPr/>
        </p:nvSpPr>
        <p:spPr bwMode="auto">
          <a:xfrm>
            <a:off x="8548352" y="2885940"/>
            <a:ext cx="2209800" cy="2133600"/>
          </a:xfrm>
          <a:prstGeom prst="verticalScrol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dirty="0" err="1">
                <a:latin typeface="Rockwell Condensed" panose="02060603050405020104" pitchFamily="18" charset="0"/>
              </a:rPr>
              <a:t>verzekeringen</a:t>
            </a:r>
            <a:endParaRPr lang="en-US" sz="2000" dirty="0">
              <a:latin typeface="Rockwell Condensed" panose="02060603050405020104" pitchFamily="18" charset="0"/>
            </a:endParaRPr>
          </a:p>
          <a:p>
            <a:pPr algn="ctr" eaLnBrk="1" hangingPunct="1"/>
            <a:r>
              <a:rPr lang="en-US" sz="2000" dirty="0">
                <a:latin typeface="Rockwell Condensed" panose="02060603050405020104" pitchFamily="18" charset="0"/>
              </a:rPr>
              <a:t>die door de</a:t>
            </a:r>
          </a:p>
          <a:p>
            <a:pPr algn="ctr" eaLnBrk="1" hangingPunct="1"/>
            <a:r>
              <a:rPr lang="en-US" sz="2000" dirty="0" err="1">
                <a:latin typeface="Rockwell Condensed" panose="02060603050405020104" pitchFamily="18" charset="0"/>
              </a:rPr>
              <a:t>belastingdienst</a:t>
            </a:r>
            <a:endParaRPr lang="en-US" sz="2000" dirty="0">
              <a:latin typeface="Rockwell Condensed" panose="02060603050405020104" pitchFamily="18" charset="0"/>
            </a:endParaRPr>
          </a:p>
          <a:p>
            <a:pPr algn="ctr" eaLnBrk="1" hangingPunct="1"/>
            <a:r>
              <a:rPr lang="en-US" sz="2000" dirty="0" err="1">
                <a:latin typeface="Rockwell Condensed" panose="02060603050405020104" pitchFamily="18" charset="0"/>
              </a:rPr>
              <a:t>worden</a:t>
            </a:r>
            <a:r>
              <a:rPr lang="en-US" sz="2000" dirty="0">
                <a:latin typeface="Rockwell Condensed" panose="02060603050405020104" pitchFamily="18" charset="0"/>
              </a:rPr>
              <a:t> </a:t>
            </a:r>
            <a:r>
              <a:rPr lang="en-US" sz="2000" dirty="0" err="1">
                <a:latin typeface="Rockwell Condensed" panose="02060603050405020104" pitchFamily="18" charset="0"/>
              </a:rPr>
              <a:t>geïnd</a:t>
            </a:r>
            <a:endParaRPr lang="nl-NL" sz="2000" dirty="0"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aanslag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395469"/>
            <a:ext cx="9601196" cy="379926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Voorlopige</a:t>
            </a:r>
            <a:r>
              <a:rPr lang="en-US" dirty="0"/>
              <a:t> </a:t>
            </a:r>
            <a:r>
              <a:rPr lang="en-US" dirty="0" err="1"/>
              <a:t>aanslag</a:t>
            </a:r>
            <a:endParaRPr lang="en-US" dirty="0"/>
          </a:p>
          <a:p>
            <a:pPr lvl="1"/>
            <a:r>
              <a:rPr lang="en-US" dirty="0" smtClean="0"/>
              <a:t>of </a:t>
            </a:r>
            <a:r>
              <a:rPr lang="en-US" dirty="0" err="1" smtClean="0"/>
              <a:t>omgekeerd</a:t>
            </a:r>
            <a:r>
              <a:rPr lang="en-US" dirty="0" smtClean="0"/>
              <a:t>: de </a:t>
            </a:r>
            <a:r>
              <a:rPr lang="en-US" dirty="0" err="1" smtClean="0"/>
              <a:t>voorlopige</a:t>
            </a:r>
            <a:r>
              <a:rPr lang="en-US" dirty="0" smtClean="0"/>
              <a:t> </a:t>
            </a:r>
            <a:r>
              <a:rPr lang="en-US" dirty="0" err="1" smtClean="0"/>
              <a:t>teruggaaf</a:t>
            </a:r>
            <a:endParaRPr lang="en-US" dirty="0" smtClean="0"/>
          </a:p>
          <a:p>
            <a:pPr lvl="1"/>
            <a:r>
              <a:rPr lang="nl-NL" dirty="0" smtClean="0"/>
              <a:t>Een </a:t>
            </a:r>
            <a:r>
              <a:rPr lang="nl-NL" dirty="0"/>
              <a:t>voorlopige aanslag is een bericht waarin staat hoeveel belasting </a:t>
            </a:r>
            <a:r>
              <a:rPr lang="nl-NL" dirty="0" smtClean="0"/>
              <a:t>je </a:t>
            </a:r>
            <a:r>
              <a:rPr lang="nl-NL" dirty="0"/>
              <a:t>terugkrijgt of moet betalen. Dit </a:t>
            </a:r>
            <a:r>
              <a:rPr lang="nl-NL" dirty="0" smtClean="0"/>
              <a:t>bedrag is gebaseerd op een voorlopige berekening. Later volgt altijd een definitieve berekening.</a:t>
            </a:r>
            <a:endParaRPr lang="en-US" dirty="0" smtClean="0"/>
          </a:p>
          <a:p>
            <a:r>
              <a:rPr lang="en-US" dirty="0" err="1" smtClean="0"/>
              <a:t>Definitieve</a:t>
            </a:r>
            <a:r>
              <a:rPr lang="en-US" dirty="0" smtClean="0"/>
              <a:t> </a:t>
            </a:r>
            <a:r>
              <a:rPr lang="en-US" dirty="0" err="1" smtClean="0"/>
              <a:t>aanslag</a:t>
            </a:r>
            <a:endParaRPr lang="en-US" dirty="0" smtClean="0"/>
          </a:p>
          <a:p>
            <a:pPr lvl="1"/>
            <a:r>
              <a:rPr lang="en-US" dirty="0" err="1" smtClean="0"/>
              <a:t>volgt</a:t>
            </a:r>
            <a:r>
              <a:rPr lang="en-US" dirty="0" smtClean="0"/>
              <a:t> </a:t>
            </a:r>
            <a:r>
              <a:rPr lang="en-US" dirty="0"/>
              <a:t>op de </a:t>
            </a:r>
            <a:r>
              <a:rPr lang="en-US" dirty="0" err="1" smtClean="0"/>
              <a:t>aangifte</a:t>
            </a:r>
            <a:endParaRPr lang="en-US" dirty="0" smtClean="0"/>
          </a:p>
          <a:p>
            <a:pPr lvl="1"/>
            <a:r>
              <a:rPr lang="nl-NL" dirty="0"/>
              <a:t>Nadat </a:t>
            </a:r>
            <a:r>
              <a:rPr lang="nl-NL" dirty="0" smtClean="0"/>
              <a:t>je </a:t>
            </a:r>
            <a:r>
              <a:rPr lang="nl-NL" dirty="0"/>
              <a:t>een </a:t>
            </a:r>
            <a:r>
              <a:rPr lang="nl-NL" u="sng" dirty="0"/>
              <a:t>voorlopige aanslag</a:t>
            </a:r>
            <a:r>
              <a:rPr lang="nl-NL" dirty="0"/>
              <a:t> hebt ontvangen, </a:t>
            </a:r>
            <a:r>
              <a:rPr lang="nl-NL" dirty="0" smtClean="0"/>
              <a:t>krijg je </a:t>
            </a:r>
            <a:r>
              <a:rPr lang="nl-NL" dirty="0"/>
              <a:t>een definitieve aanslag. Vaak is deze hetzelfde als de voorlopige aanslag. Soms </a:t>
            </a:r>
            <a:r>
              <a:rPr lang="nl-NL" dirty="0" smtClean="0"/>
              <a:t>krijg je </a:t>
            </a:r>
            <a:r>
              <a:rPr lang="nl-NL" dirty="0"/>
              <a:t>na </a:t>
            </a:r>
            <a:r>
              <a:rPr lang="nl-NL" dirty="0" smtClean="0"/>
              <a:t>de aangifte </a:t>
            </a:r>
            <a:r>
              <a:rPr lang="nl-NL" dirty="0"/>
              <a:t>direct een definitieve aanslag. Bovenaan de aanslag staat dan: ‘Aanslag’ in plaats van ‘Voorlopige aanslag’. </a:t>
            </a:r>
            <a:r>
              <a:rPr lang="nl-NL" dirty="0" smtClean="0"/>
              <a:t>Je </a:t>
            </a:r>
            <a:r>
              <a:rPr lang="nl-NL" dirty="0"/>
              <a:t>krijgt dan geen voorlopige aanslag.</a:t>
            </a:r>
            <a:endParaRPr lang="en-US" dirty="0" smtClean="0"/>
          </a:p>
          <a:p>
            <a:r>
              <a:rPr lang="en-US" dirty="0" err="1" smtClean="0"/>
              <a:t>Navorderingsaanslag</a:t>
            </a:r>
            <a:endParaRPr lang="en-US" dirty="0"/>
          </a:p>
          <a:p>
            <a:pPr lvl="1"/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feiten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licht</a:t>
            </a:r>
            <a:r>
              <a:rPr lang="en-US" dirty="0"/>
              <a:t> </a:t>
            </a:r>
            <a:r>
              <a:rPr lang="en-US" dirty="0" err="1"/>
              <a:t>komen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5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Verzekeringen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ondernemers</a:t>
            </a:r>
            <a:endParaRPr lang="en-US" dirty="0"/>
          </a:p>
          <a:p>
            <a:r>
              <a:rPr lang="en-US" dirty="0" err="1"/>
              <a:t>Huiswerk</a:t>
            </a:r>
            <a:r>
              <a:rPr lang="en-US" dirty="0"/>
              <a:t>: </a:t>
            </a:r>
            <a:r>
              <a:rPr lang="en-US" dirty="0" err="1" smtClean="0"/>
              <a:t>Neem</a:t>
            </a:r>
            <a:r>
              <a:rPr lang="en-US" dirty="0" smtClean="0"/>
              <a:t> de </a:t>
            </a:r>
            <a:r>
              <a:rPr lang="en-US" dirty="0" err="1" smtClean="0"/>
              <a:t>powerpoints</a:t>
            </a:r>
            <a:r>
              <a:rPr lang="en-US" dirty="0" smtClean="0"/>
              <a:t> van les 1, 2 </a:t>
            </a:r>
            <a:r>
              <a:rPr lang="en-US" dirty="0" err="1" smtClean="0"/>
              <a:t>en</a:t>
            </a:r>
            <a:r>
              <a:rPr lang="en-US" dirty="0" smtClean="0"/>
              <a:t> 3 door! </a:t>
            </a:r>
            <a:r>
              <a:rPr lang="en-US" dirty="0" err="1" smtClean="0"/>
              <a:t>Staan</a:t>
            </a:r>
            <a:r>
              <a:rPr lang="en-US" dirty="0" smtClean="0"/>
              <a:t> op </a:t>
            </a:r>
            <a:r>
              <a:rPr lang="en-US" dirty="0" err="1" smtClean="0"/>
              <a:t>wikiwijs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9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 1: </a:t>
            </a:r>
            <a:r>
              <a:rPr lang="nl-NL" dirty="0" smtClean="0">
                <a:solidFill>
                  <a:schemeClr val="tx1"/>
                </a:solidFill>
              </a:rPr>
              <a:t>Rechtsvormen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Les 2: Rechtsvormen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Les 3: Belastingen</a:t>
            </a:r>
          </a:p>
          <a:p>
            <a:r>
              <a:rPr lang="nl-NL" dirty="0" smtClean="0"/>
              <a:t>Les 4: Verzekeringen</a:t>
            </a:r>
          </a:p>
          <a:p>
            <a:r>
              <a:rPr lang="nl-NL" dirty="0" err="1"/>
              <a:t>Powerpoint</a:t>
            </a:r>
            <a:r>
              <a:rPr lang="nl-NL" dirty="0"/>
              <a:t> zelfstudie</a:t>
            </a:r>
          </a:p>
          <a:p>
            <a:r>
              <a:rPr lang="nl-NL"/>
              <a:t>Les 5</a:t>
            </a:r>
            <a:r>
              <a:rPr lang="nl-NL"/>
              <a:t>: </a:t>
            </a:r>
            <a:r>
              <a:rPr lang="nl-NL" smtClean="0"/>
              <a:t>Toets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74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Belastingen</a:t>
            </a:r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7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Inkomstenbronnen</a:t>
            </a:r>
            <a:r>
              <a:rPr lang="en-US" dirty="0" smtClean="0"/>
              <a:t> </a:t>
            </a:r>
            <a:r>
              <a:rPr lang="en-US" dirty="0" err="1" smtClean="0"/>
              <a:t>Overheid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Boetes</a:t>
            </a:r>
            <a:r>
              <a:rPr lang="en-US" dirty="0" smtClean="0"/>
              <a:t> en </a:t>
            </a:r>
            <a:r>
              <a:rPr lang="en-US" dirty="0" err="1" smtClean="0"/>
              <a:t>bekeuringen</a:t>
            </a:r>
            <a:endParaRPr lang="en-US" dirty="0" smtClean="0"/>
          </a:p>
          <a:p>
            <a:r>
              <a:rPr lang="en-US" dirty="0" err="1" smtClean="0"/>
              <a:t>Overheidsbedrijven</a:t>
            </a:r>
            <a:endParaRPr lang="en-US" dirty="0" smtClean="0"/>
          </a:p>
          <a:p>
            <a:r>
              <a:rPr lang="en-US" dirty="0" err="1" smtClean="0"/>
              <a:t>Rechten</a:t>
            </a:r>
            <a:endParaRPr lang="en-US" dirty="0" smtClean="0"/>
          </a:p>
          <a:p>
            <a:pPr lvl="1"/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Scheepvaartrechten</a:t>
            </a:r>
            <a:r>
              <a:rPr lang="en-US" dirty="0" smtClean="0"/>
              <a:t>, </a:t>
            </a:r>
            <a:r>
              <a:rPr lang="en-US" dirty="0" err="1" smtClean="0"/>
              <a:t>lijkbezorgingsrechten</a:t>
            </a:r>
            <a:r>
              <a:rPr lang="en-US" dirty="0" smtClean="0"/>
              <a:t>, </a:t>
            </a:r>
            <a:r>
              <a:rPr lang="en-US" dirty="0" err="1" smtClean="0"/>
              <a:t>marktgelden</a:t>
            </a:r>
            <a:r>
              <a:rPr lang="en-US" dirty="0" smtClean="0"/>
              <a:t> etc.</a:t>
            </a:r>
            <a:endParaRPr lang="nl-NL" dirty="0" smtClean="0"/>
          </a:p>
          <a:p>
            <a:r>
              <a:rPr lang="en-US" dirty="0" err="1" smtClean="0"/>
              <a:t>Belastingen</a:t>
            </a:r>
            <a:endParaRPr lang="en-US" dirty="0" smtClean="0"/>
          </a:p>
          <a:p>
            <a:r>
              <a:rPr lang="en-US" dirty="0" err="1" smtClean="0"/>
              <a:t>Premies</a:t>
            </a:r>
            <a:r>
              <a:rPr lang="en-US" dirty="0" smtClean="0"/>
              <a:t> VV en WV</a:t>
            </a:r>
          </a:p>
          <a:p>
            <a:r>
              <a:rPr lang="en-US" dirty="0" err="1" smtClean="0"/>
              <a:t>Gasbaten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49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7" name="Picture 3" descr="Miljoenennota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8621375"/>
            <a:ext cx="5905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rijksoverheid.nl/bestanden/media/infographics/miljoenennota/miljoenenno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12" y="982132"/>
            <a:ext cx="6067575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/>
              <a:t>N</a:t>
            </a:r>
            <a:r>
              <a:rPr lang="en-US" dirty="0" err="1" smtClean="0"/>
              <a:t>iveaus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Rijksoverheid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belastingdienst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dienst</a:t>
            </a:r>
            <a:r>
              <a:rPr lang="en-US" dirty="0"/>
              <a:t> </a:t>
            </a:r>
            <a:r>
              <a:rPr lang="en-US" dirty="0" err="1"/>
              <a:t>justitiële</a:t>
            </a:r>
            <a:r>
              <a:rPr lang="en-US" dirty="0"/>
              <a:t> </a:t>
            </a:r>
            <a:r>
              <a:rPr lang="en-US" dirty="0" err="1"/>
              <a:t>incasso</a:t>
            </a:r>
            <a:r>
              <a:rPr lang="en-US" dirty="0"/>
              <a:t> (</a:t>
            </a:r>
            <a:r>
              <a:rPr lang="en-US" dirty="0" err="1"/>
              <a:t>verkeersboetes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Provincie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rioolrecht</a:t>
            </a:r>
            <a:r>
              <a:rPr lang="en-US" dirty="0"/>
              <a:t>, </a:t>
            </a:r>
            <a:r>
              <a:rPr lang="en-US" dirty="0" err="1"/>
              <a:t>afvalstoffenheffing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wordt</a:t>
            </a:r>
            <a:r>
              <a:rPr lang="en-US" dirty="0"/>
              <a:t> via de </a:t>
            </a:r>
            <a:r>
              <a:rPr lang="en-US" dirty="0" err="1"/>
              <a:t>Gemeente</a:t>
            </a:r>
            <a:r>
              <a:rPr lang="en-US" dirty="0"/>
              <a:t> </a:t>
            </a:r>
            <a:r>
              <a:rPr lang="en-US" dirty="0" err="1"/>
              <a:t>geïnd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Gemeente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OZB, </a:t>
            </a:r>
            <a:r>
              <a:rPr lang="en-US" dirty="0" err="1"/>
              <a:t>parkeerboetes</a:t>
            </a:r>
            <a:r>
              <a:rPr lang="en-US" dirty="0"/>
              <a:t>, </a:t>
            </a:r>
            <a:r>
              <a:rPr lang="en-US" dirty="0" err="1"/>
              <a:t>leges</a:t>
            </a:r>
            <a:r>
              <a:rPr lang="en-US" dirty="0"/>
              <a:t>, </a:t>
            </a:r>
            <a:r>
              <a:rPr lang="en-US" dirty="0" err="1"/>
              <a:t>precario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6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Belastingen</a:t>
            </a:r>
            <a:r>
              <a:rPr lang="en-US" dirty="0" smtClean="0"/>
              <a:t>: 3 </a:t>
            </a:r>
            <a:r>
              <a:rPr lang="en-US" dirty="0" err="1" smtClean="0"/>
              <a:t>uitgangspunten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err="1"/>
              <a:t>Draagkrachtbeginsel</a:t>
            </a:r>
            <a:endParaRPr lang="en-US" sz="2800" dirty="0"/>
          </a:p>
          <a:p>
            <a:pPr lvl="1"/>
            <a:r>
              <a:rPr lang="en-US" sz="2400" dirty="0"/>
              <a:t>Hoe </a:t>
            </a:r>
            <a:r>
              <a:rPr lang="en-US" sz="2400" dirty="0" err="1"/>
              <a:t>meer</a:t>
            </a:r>
            <a:r>
              <a:rPr lang="en-US" sz="2400" dirty="0"/>
              <a:t> je </a:t>
            </a:r>
            <a:r>
              <a:rPr lang="en-US" sz="2400" dirty="0" err="1"/>
              <a:t>verdient</a:t>
            </a:r>
            <a:r>
              <a:rPr lang="en-US" sz="2400" dirty="0"/>
              <a:t>, hoe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belasting</a:t>
            </a:r>
            <a:r>
              <a:rPr lang="en-US" sz="2400" dirty="0"/>
              <a:t> je </a:t>
            </a:r>
            <a:r>
              <a:rPr lang="en-US" sz="2400" dirty="0" err="1"/>
              <a:t>moet</a:t>
            </a:r>
            <a:r>
              <a:rPr lang="en-US" sz="2400" dirty="0"/>
              <a:t> </a:t>
            </a:r>
            <a:r>
              <a:rPr lang="en-US" sz="2400" dirty="0" err="1"/>
              <a:t>betalen</a:t>
            </a:r>
            <a:endParaRPr lang="en-US" sz="2400" dirty="0"/>
          </a:p>
          <a:p>
            <a:pPr lvl="1"/>
            <a:r>
              <a:rPr lang="en-US" sz="2400" dirty="0" err="1"/>
              <a:t>Voorbeelden</a:t>
            </a:r>
            <a:r>
              <a:rPr lang="en-US" sz="2400" dirty="0"/>
              <a:t>: </a:t>
            </a:r>
            <a:r>
              <a:rPr lang="en-US" sz="2400" dirty="0" err="1"/>
              <a:t>Inkomstenbelasting</a:t>
            </a:r>
            <a:r>
              <a:rPr lang="en-US" sz="2400" dirty="0"/>
              <a:t>, </a:t>
            </a:r>
            <a:r>
              <a:rPr lang="en-US" sz="2400" dirty="0" err="1"/>
              <a:t>Winstbelasting</a:t>
            </a:r>
            <a:endParaRPr lang="en-US" sz="2400" dirty="0"/>
          </a:p>
          <a:p>
            <a:r>
              <a:rPr lang="en-US" sz="2800" dirty="0" err="1"/>
              <a:t>Profijtbeginsel</a:t>
            </a:r>
            <a:endParaRPr lang="en-US" sz="2800" dirty="0"/>
          </a:p>
          <a:p>
            <a:pPr lvl="1"/>
            <a:r>
              <a:rPr lang="en-US" sz="2400" dirty="0"/>
              <a:t>Hoe </a:t>
            </a:r>
            <a:r>
              <a:rPr lang="en-US" sz="2400" dirty="0" err="1"/>
              <a:t>meer</a:t>
            </a:r>
            <a:r>
              <a:rPr lang="en-US" sz="2400" dirty="0"/>
              <a:t> je </a:t>
            </a:r>
            <a:r>
              <a:rPr lang="en-US" sz="2400" dirty="0" err="1"/>
              <a:t>consumeert</a:t>
            </a:r>
            <a:r>
              <a:rPr lang="en-US" sz="2400" dirty="0"/>
              <a:t>, hoe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belasting</a:t>
            </a:r>
            <a:r>
              <a:rPr lang="en-US" sz="2400" dirty="0"/>
              <a:t> je </a:t>
            </a:r>
            <a:r>
              <a:rPr lang="en-US" sz="2400" dirty="0" err="1"/>
              <a:t>betaalt</a:t>
            </a:r>
            <a:endParaRPr lang="en-US" sz="2400" dirty="0"/>
          </a:p>
          <a:p>
            <a:pPr lvl="1"/>
            <a:r>
              <a:rPr lang="en-US" sz="2400" dirty="0" err="1"/>
              <a:t>Voorbeelden</a:t>
            </a:r>
            <a:r>
              <a:rPr lang="en-US" sz="2400" dirty="0"/>
              <a:t>: BTW, BPM, </a:t>
            </a:r>
            <a:r>
              <a:rPr lang="en-US" sz="2400" dirty="0" err="1"/>
              <a:t>Precario</a:t>
            </a:r>
            <a:r>
              <a:rPr lang="en-US" sz="2400" dirty="0"/>
              <a:t>, </a:t>
            </a:r>
            <a:r>
              <a:rPr lang="nl-NL" sz="2400" dirty="0"/>
              <a:t>Accijns</a:t>
            </a:r>
            <a:r>
              <a:rPr lang="en-US" sz="2400" dirty="0"/>
              <a:t>, </a:t>
            </a:r>
            <a:r>
              <a:rPr lang="en-US" sz="2400" dirty="0" err="1"/>
              <a:t>Houderschapsbelasting</a:t>
            </a:r>
            <a:endParaRPr lang="en-US" sz="2400" dirty="0"/>
          </a:p>
          <a:p>
            <a:r>
              <a:rPr lang="en-US" sz="2800" dirty="0" err="1"/>
              <a:t>Doelmatigheidsbeginsel</a:t>
            </a:r>
            <a:endParaRPr lang="en-US" sz="2800" dirty="0"/>
          </a:p>
          <a:p>
            <a:pPr lvl="1"/>
            <a:r>
              <a:rPr lang="en-US" sz="2400" dirty="0" err="1"/>
              <a:t>Kleine</a:t>
            </a:r>
            <a:r>
              <a:rPr lang="en-US" sz="2400" dirty="0"/>
              <a:t> </a:t>
            </a:r>
            <a:r>
              <a:rPr lang="en-US" sz="2400" dirty="0" err="1"/>
              <a:t>bedragen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geïnd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5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Belastingheffing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/>
              <a:t>Directe</a:t>
            </a:r>
            <a:r>
              <a:rPr lang="en-US" sz="2800" dirty="0"/>
              <a:t> </a:t>
            </a:r>
            <a:r>
              <a:rPr lang="en-US" sz="2800" dirty="0" err="1"/>
              <a:t>belastingen</a:t>
            </a:r>
            <a:endParaRPr lang="en-US" sz="2800" dirty="0"/>
          </a:p>
          <a:p>
            <a:pPr lvl="1"/>
            <a:r>
              <a:rPr lang="en-US" sz="2400" dirty="0" err="1"/>
              <a:t>worden</a:t>
            </a:r>
            <a:r>
              <a:rPr lang="en-US" sz="2400" dirty="0"/>
              <a:t> </a:t>
            </a:r>
            <a:r>
              <a:rPr lang="en-US" sz="2400" dirty="0" err="1"/>
              <a:t>geheven</a:t>
            </a:r>
            <a:r>
              <a:rPr lang="en-US" sz="2400" dirty="0"/>
              <a:t> </a:t>
            </a:r>
            <a:r>
              <a:rPr lang="en-US" sz="2400" dirty="0" smtClean="0"/>
              <a:t>door </a:t>
            </a:r>
            <a:r>
              <a:rPr lang="en-US" sz="2400" dirty="0"/>
              <a:t>de </a:t>
            </a:r>
            <a:r>
              <a:rPr lang="en-US" sz="2400" dirty="0" err="1"/>
              <a:t>belastingplichtige</a:t>
            </a:r>
            <a:endParaRPr lang="en-US" sz="2400" dirty="0"/>
          </a:p>
          <a:p>
            <a:pPr lvl="1"/>
            <a:r>
              <a:rPr lang="en-US" sz="2400" dirty="0" err="1"/>
              <a:t>voorbeelden</a:t>
            </a:r>
            <a:r>
              <a:rPr lang="en-US" sz="2400" dirty="0"/>
              <a:t>: </a:t>
            </a:r>
            <a:r>
              <a:rPr lang="en-US" sz="2400" dirty="0" err="1"/>
              <a:t>Inkomstenbelasting</a:t>
            </a:r>
            <a:r>
              <a:rPr lang="en-US" sz="2400" dirty="0"/>
              <a:t>, </a:t>
            </a:r>
            <a:r>
              <a:rPr lang="en-US" sz="2400" dirty="0" err="1"/>
              <a:t>vermogensbelasting</a:t>
            </a:r>
            <a:r>
              <a:rPr lang="en-US" sz="2400" dirty="0"/>
              <a:t>, </a:t>
            </a:r>
            <a:r>
              <a:rPr lang="en-US" sz="2400" dirty="0" err="1"/>
              <a:t>vennootschapsbelasting</a:t>
            </a:r>
            <a:r>
              <a:rPr lang="en-US" sz="2400" dirty="0"/>
              <a:t>, OZB, </a:t>
            </a:r>
            <a:r>
              <a:rPr lang="en-US" sz="2400" dirty="0" err="1"/>
              <a:t>overdrachtsbelasting</a:t>
            </a:r>
            <a:endParaRPr lang="en-US" sz="2400" dirty="0"/>
          </a:p>
          <a:p>
            <a:r>
              <a:rPr lang="en-US" sz="2800" dirty="0" err="1"/>
              <a:t>Indirecte</a:t>
            </a:r>
            <a:r>
              <a:rPr lang="en-US" sz="2800" dirty="0"/>
              <a:t> </a:t>
            </a:r>
            <a:r>
              <a:rPr lang="en-US" sz="2800" dirty="0" err="1"/>
              <a:t>belastingen</a:t>
            </a:r>
            <a:endParaRPr lang="en-US" sz="2800" dirty="0"/>
          </a:p>
          <a:p>
            <a:pPr lvl="1"/>
            <a:r>
              <a:rPr lang="en-US" sz="2400" dirty="0" err="1"/>
              <a:t>worden</a:t>
            </a:r>
            <a:r>
              <a:rPr lang="en-US" sz="2400" dirty="0"/>
              <a:t> </a:t>
            </a:r>
            <a:r>
              <a:rPr lang="en-US" sz="2400" dirty="0" err="1"/>
              <a:t>doorberekend</a:t>
            </a:r>
            <a:r>
              <a:rPr lang="en-US" sz="2400" dirty="0"/>
              <a:t> – </a:t>
            </a:r>
            <a:r>
              <a:rPr lang="en-US" sz="2400" dirty="0" err="1"/>
              <a:t>meestal</a:t>
            </a:r>
            <a:r>
              <a:rPr lang="en-US" sz="2400" dirty="0"/>
              <a:t> door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bedrijf</a:t>
            </a:r>
            <a:endParaRPr lang="en-US" sz="2400" dirty="0"/>
          </a:p>
          <a:p>
            <a:pPr lvl="1"/>
            <a:r>
              <a:rPr lang="en-US" sz="2400" dirty="0" err="1"/>
              <a:t>heb</a:t>
            </a:r>
            <a:r>
              <a:rPr lang="en-US" sz="2400" dirty="0"/>
              <a:t> je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ondernemer</a:t>
            </a:r>
            <a:r>
              <a:rPr lang="en-US" sz="2400" dirty="0"/>
              <a:t> </a:t>
            </a:r>
            <a:r>
              <a:rPr lang="en-US" sz="2400" dirty="0" err="1"/>
              <a:t>mee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maken</a:t>
            </a:r>
            <a:r>
              <a:rPr lang="en-US" sz="2400" dirty="0"/>
              <a:t> (best </a:t>
            </a:r>
            <a:r>
              <a:rPr lang="en-US" sz="2400" dirty="0" err="1"/>
              <a:t>lastig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voorbeelden</a:t>
            </a:r>
            <a:r>
              <a:rPr lang="en-US" sz="2400" dirty="0"/>
              <a:t>: BTW, </a:t>
            </a:r>
            <a:r>
              <a:rPr lang="en-US" sz="2400" dirty="0" err="1"/>
              <a:t>accijns</a:t>
            </a:r>
            <a:r>
              <a:rPr lang="en-US" sz="2400" dirty="0"/>
              <a:t>, </a:t>
            </a:r>
            <a:r>
              <a:rPr lang="en-US" sz="2400" dirty="0" err="1"/>
              <a:t>invoerrechten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61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Inkomstenbelasting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Box </a:t>
            </a:r>
            <a:r>
              <a:rPr lang="en-US" sz="2800" dirty="0" smtClean="0"/>
              <a:t>I: </a:t>
            </a:r>
            <a:r>
              <a:rPr lang="en-US" sz="2800" dirty="0" err="1"/>
              <a:t>B</a:t>
            </a:r>
            <a:r>
              <a:rPr lang="en-US" sz="2800" dirty="0" err="1" smtClean="0"/>
              <a:t>elastbaar</a:t>
            </a:r>
            <a:r>
              <a:rPr lang="en-US" sz="2800" dirty="0" smtClean="0"/>
              <a:t> </a:t>
            </a:r>
            <a:r>
              <a:rPr lang="en-US" sz="2800" dirty="0" err="1" smtClean="0"/>
              <a:t>inkomen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</a:t>
            </a:r>
            <a:r>
              <a:rPr lang="en-US" sz="2800" dirty="0" err="1"/>
              <a:t>w</a:t>
            </a:r>
            <a:r>
              <a:rPr lang="en-US" sz="2800" dirty="0" err="1" smtClean="0"/>
              <a:t>erk</a:t>
            </a:r>
            <a:r>
              <a:rPr lang="en-US" sz="2800" dirty="0" smtClean="0"/>
              <a:t> en </a:t>
            </a:r>
            <a:r>
              <a:rPr lang="en-US" sz="2800" dirty="0" err="1" smtClean="0"/>
              <a:t>woning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Winst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Loon, </a:t>
            </a:r>
            <a:r>
              <a:rPr lang="en-US" sz="2400" dirty="0" err="1"/>
              <a:t>bijbaantjes</a:t>
            </a:r>
            <a:r>
              <a:rPr lang="en-US" sz="2400" dirty="0"/>
              <a:t>, freelance </a:t>
            </a:r>
            <a:r>
              <a:rPr lang="en-US" sz="2400" dirty="0" err="1"/>
              <a:t>werk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Uitkeringen</a:t>
            </a:r>
            <a:r>
              <a:rPr lang="en-US" sz="2400" dirty="0"/>
              <a:t>, </a:t>
            </a:r>
            <a:r>
              <a:rPr lang="en-US" sz="2400" dirty="0" err="1"/>
              <a:t>pensioen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Eigen </a:t>
            </a:r>
            <a:r>
              <a:rPr lang="en-US" sz="2400" dirty="0" err="1"/>
              <a:t>huis</a:t>
            </a:r>
            <a:r>
              <a:rPr lang="en-US" sz="2400" dirty="0"/>
              <a:t>, auto van de </a:t>
            </a:r>
            <a:r>
              <a:rPr lang="en-US" sz="2400" dirty="0" err="1"/>
              <a:t>zaak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Box </a:t>
            </a:r>
            <a:r>
              <a:rPr lang="en-US" sz="2800" dirty="0" smtClean="0"/>
              <a:t>II: </a:t>
            </a:r>
            <a:r>
              <a:rPr lang="en-US" sz="2800" dirty="0" err="1" smtClean="0"/>
              <a:t>Belastbaar</a:t>
            </a:r>
            <a:r>
              <a:rPr lang="en-US" sz="2800" dirty="0" smtClean="0"/>
              <a:t> </a:t>
            </a:r>
            <a:r>
              <a:rPr lang="en-US" sz="2800" dirty="0" err="1" smtClean="0"/>
              <a:t>inkomen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</a:t>
            </a:r>
            <a:r>
              <a:rPr lang="en-US" sz="2800" dirty="0" err="1" smtClean="0"/>
              <a:t>aanmerkelijk</a:t>
            </a:r>
            <a:r>
              <a:rPr lang="en-US" sz="2800" dirty="0" smtClean="0"/>
              <a:t> </a:t>
            </a:r>
            <a:r>
              <a:rPr lang="en-US" sz="2800" dirty="0" err="1" smtClean="0"/>
              <a:t>belang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Inkomsten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‘</a:t>
            </a:r>
            <a:r>
              <a:rPr lang="en-US" sz="2400" dirty="0" err="1"/>
              <a:t>aanmerkelijk</a:t>
            </a:r>
            <a:r>
              <a:rPr lang="en-US" sz="2400" dirty="0"/>
              <a:t> </a:t>
            </a:r>
            <a:r>
              <a:rPr lang="en-US" sz="2400" dirty="0" err="1"/>
              <a:t>belang</a:t>
            </a:r>
            <a:r>
              <a:rPr lang="en-US" sz="2400" dirty="0"/>
              <a:t>’ (</a:t>
            </a:r>
            <a:r>
              <a:rPr lang="en-US" sz="2400" dirty="0" err="1"/>
              <a:t>voor</a:t>
            </a:r>
            <a:r>
              <a:rPr lang="en-US" sz="2400" dirty="0"/>
              <a:t> DGA’s)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Box </a:t>
            </a:r>
            <a:r>
              <a:rPr lang="en-US" sz="2800" dirty="0" smtClean="0"/>
              <a:t>III: </a:t>
            </a:r>
            <a:r>
              <a:rPr lang="en-US" sz="2800" dirty="0" err="1" smtClean="0"/>
              <a:t>Belastbaar</a:t>
            </a:r>
            <a:r>
              <a:rPr lang="en-US" sz="2800" dirty="0" smtClean="0"/>
              <a:t> </a:t>
            </a:r>
            <a:r>
              <a:rPr lang="en-US" sz="2800" dirty="0" err="1" smtClean="0"/>
              <a:t>inkomen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</a:t>
            </a:r>
            <a:r>
              <a:rPr lang="en-US" sz="2800" dirty="0" err="1" smtClean="0"/>
              <a:t>sparen</a:t>
            </a:r>
            <a:r>
              <a:rPr lang="en-US" sz="2800" dirty="0" smtClean="0"/>
              <a:t> en </a:t>
            </a:r>
            <a:r>
              <a:rPr lang="en-US" sz="2800" dirty="0" err="1" smtClean="0"/>
              <a:t>beleggen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Inkomsten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</a:t>
            </a:r>
            <a:r>
              <a:rPr lang="en-US" sz="2400" dirty="0" err="1"/>
              <a:t>vermogen</a:t>
            </a:r>
            <a:r>
              <a:rPr lang="en-US" sz="2400" dirty="0"/>
              <a:t> (</a:t>
            </a:r>
            <a:r>
              <a:rPr lang="en-US" sz="2400" dirty="0" err="1"/>
              <a:t>sparen</a:t>
            </a:r>
            <a:r>
              <a:rPr lang="en-US" sz="2400" dirty="0"/>
              <a:t> en </a:t>
            </a:r>
            <a:r>
              <a:rPr lang="en-US" sz="2400" dirty="0" err="1"/>
              <a:t>beleggen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Zie</a:t>
            </a:r>
            <a:r>
              <a:rPr lang="en-US" sz="2800" dirty="0"/>
              <a:t> website </a:t>
            </a:r>
            <a:r>
              <a:rPr lang="en-US" sz="2800" dirty="0" err="1">
                <a:hlinkClick r:id="rId2"/>
              </a:rPr>
              <a:t>belastingdienst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53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5496</TotalTime>
  <Words>350</Words>
  <Application>Microsoft Office PowerPoint</Application>
  <PresentationFormat>Breedbeeld</PresentationFormat>
  <Paragraphs>81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Garamond</vt:lpstr>
      <vt:lpstr>Rockwell Condensed</vt:lpstr>
      <vt:lpstr>Organisch</vt:lpstr>
      <vt:lpstr>Belasting &amp; Wetgeving</vt:lpstr>
      <vt:lpstr>Agenda</vt:lpstr>
      <vt:lpstr>Vandaag</vt:lpstr>
      <vt:lpstr>Inkomstenbronnen Overheid</vt:lpstr>
      <vt:lpstr>PowerPoint-presentatie</vt:lpstr>
      <vt:lpstr>3 Niveaus</vt:lpstr>
      <vt:lpstr>Belastingen: 3 uitgangspunten</vt:lpstr>
      <vt:lpstr>Belastingheffing</vt:lpstr>
      <vt:lpstr>Inkomstenbelasting</vt:lpstr>
      <vt:lpstr>Dit komt er ook nog bij</vt:lpstr>
      <vt:lpstr>De aanslag</vt:lpstr>
      <vt:lpstr>Volgende week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Belasting &amp; Wetgeving</dc:title>
  <dc:creator>Manuela &amp; Michelle</dc:creator>
  <cp:lastModifiedBy>Compaq</cp:lastModifiedBy>
  <cp:revision>70</cp:revision>
  <dcterms:created xsi:type="dcterms:W3CDTF">2014-03-04T09:55:44Z</dcterms:created>
  <dcterms:modified xsi:type="dcterms:W3CDTF">2015-01-05T11:35:15Z</dcterms:modified>
</cp:coreProperties>
</file>